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0" y="4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28381" y="920059"/>
            <a:ext cx="10069585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Aandeel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Een bewijs van deelname in het eigen vermogen van een bv/nv.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CCED9A-AA8C-4D04-BA3A-E4F857B44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8" y="3224502"/>
            <a:ext cx="4282580" cy="28334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6F0B27-A0CC-4B09-9666-99C480856286}"/>
              </a:ext>
            </a:extLst>
          </p:cNvPr>
          <p:cNvSpPr txBox="1"/>
          <p:nvPr/>
        </p:nvSpPr>
        <p:spPr>
          <a:xfrm>
            <a:off x="5633208" y="4827864"/>
            <a:ext cx="568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Ook particuliere goudmijnen geven aandelen uit.</a:t>
            </a:r>
          </a:p>
        </p:txBody>
      </p:sp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00554" y="1992923"/>
            <a:ext cx="8909538" cy="345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Aandelenrendement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dividendrendement + koersrendement</a:t>
            </a: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r>
              <a:rPr lang="nl-NL" sz="32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Leg uit of het aandelenrendement negatief kan zijn.</a:t>
            </a:r>
          </a:p>
        </p:txBody>
      </p:sp>
    </p:spTree>
    <p:extLst>
      <p:ext uri="{BB962C8B-B14F-4D97-AF65-F5344CB8AC3E}">
        <p14:creationId xmlns:p14="http://schemas.microsoft.com/office/powerpoint/2010/main" val="21055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47476" y="564858"/>
            <a:ext cx="4043494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Nominale waarde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bedrag dat op het aandeel staat.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EA15C4-3E52-462C-84FB-5B980B76D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97" y="844744"/>
            <a:ext cx="7072162" cy="51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53117" y="1187842"/>
            <a:ext cx="4665462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Koerswaarde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bedrag dat je voor het aandeel moet betalen als je het wilt kopen.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72A4CF-E71D-4264-AD0C-F12E449ED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97" y="1487002"/>
            <a:ext cx="6529386" cy="43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21985" y="597576"/>
            <a:ext cx="5432195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Emissiekoers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door de onderneming vastgestelde prijs waartegen beleggers nieuwe aandelen kunnen kopen.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D77E86-7CB6-4C69-85C8-659B78C4F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35" y="469573"/>
            <a:ext cx="6006517" cy="58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00567" y="940104"/>
            <a:ext cx="3719764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Dividend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Uitkering </a:t>
            </a:r>
          </a:p>
          <a:p>
            <a:pPr marL="571500" indent="-571500">
              <a:lnSpc>
                <a:spcPct val="115000"/>
              </a:lnSpc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uit de winst </a:t>
            </a:r>
          </a:p>
          <a:p>
            <a:pPr marL="571500" indent="-571500">
              <a:lnSpc>
                <a:spcPct val="115000"/>
              </a:lnSpc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voor </a:t>
            </a:r>
            <a:r>
              <a:rPr lang="nl-NL" sz="4000" dirty="0" err="1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aandeel-houders</a:t>
            </a: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281583-723A-4328-B3C8-7E82970AF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69" y="1244743"/>
            <a:ext cx="7578055" cy="42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29509" y="2239108"/>
            <a:ext cx="8332418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Dividendrendement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	      dividend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-------------------------- x 100%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	aandelenkoers</a:t>
            </a:r>
          </a:p>
        </p:txBody>
      </p:sp>
    </p:spTree>
    <p:extLst>
      <p:ext uri="{BB962C8B-B14F-4D97-AF65-F5344CB8AC3E}">
        <p14:creationId xmlns:p14="http://schemas.microsoft.com/office/powerpoint/2010/main" val="19886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07607" y="769099"/>
            <a:ext cx="91205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Koerswinst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Een waardestijging van de aandelen.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758A81-A7A0-4C3C-8F95-46834840B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67" y="2525086"/>
            <a:ext cx="4712304" cy="33871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8BDF934-1250-47D6-8C5E-7AC81CFC599E}"/>
              </a:ext>
            </a:extLst>
          </p:cNvPr>
          <p:cNvSpPr txBox="1"/>
          <p:nvPr/>
        </p:nvSpPr>
        <p:spPr>
          <a:xfrm>
            <a:off x="6237215" y="4832059"/>
            <a:ext cx="522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Bij dalende koersen kan er een koersverlies zijn.</a:t>
            </a:r>
          </a:p>
        </p:txBody>
      </p:sp>
    </p:spTree>
    <p:extLst>
      <p:ext uri="{BB962C8B-B14F-4D97-AF65-F5344CB8AC3E}">
        <p14:creationId xmlns:p14="http://schemas.microsoft.com/office/powerpoint/2010/main" val="518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58855" y="765665"/>
            <a:ext cx="101052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Economische ontwikkelingen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Ontwikkelingen en geruchten die effect hebben op de koersontwikkeling van aandelen.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40670-9CA6-4855-A2A8-9898B17F7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55" y="3050232"/>
            <a:ext cx="4707950" cy="31408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1074AA-56AF-4DA0-A218-437E8CA84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5" y="3050232"/>
            <a:ext cx="4289118" cy="31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25414" y="1887416"/>
            <a:ext cx="10714893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Koersrendement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verkoopkoers – aankoopkoers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------------------------------------------ x 100%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         aankoopkoers</a:t>
            </a:r>
          </a:p>
        </p:txBody>
      </p:sp>
    </p:spTree>
    <p:extLst>
      <p:ext uri="{BB962C8B-B14F-4D97-AF65-F5344CB8AC3E}">
        <p14:creationId xmlns:p14="http://schemas.microsoft.com/office/powerpoint/2010/main" val="39236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133</Words>
  <Application>Microsoft Office PowerPoint</Application>
  <PresentationFormat>Breedbeeld</PresentationFormat>
  <Paragraphs>41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47</cp:revision>
  <dcterms:created xsi:type="dcterms:W3CDTF">2014-08-25T22:47:39Z</dcterms:created>
  <dcterms:modified xsi:type="dcterms:W3CDTF">2018-10-19T02:28:33Z</dcterms:modified>
</cp:coreProperties>
</file>